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8" r:id="rId3"/>
    <p:sldId id="263" r:id="rId4"/>
    <p:sldId id="258" r:id="rId5"/>
    <p:sldId id="259" r:id="rId6"/>
    <p:sldId id="262" r:id="rId7"/>
    <p:sldId id="261" r:id="rId8"/>
    <p:sldId id="260" r:id="rId9"/>
    <p:sldId id="256" r:id="rId10"/>
    <p:sldId id="276" r:id="rId11"/>
    <p:sldId id="264" r:id="rId12"/>
    <p:sldId id="265" r:id="rId13"/>
    <p:sldId id="266" r:id="rId14"/>
    <p:sldId id="267" r:id="rId15"/>
    <p:sldId id="268" r:id="rId16"/>
    <p:sldId id="277" r:id="rId17"/>
    <p:sldId id="275" r:id="rId18"/>
    <p:sldId id="269" r:id="rId19"/>
    <p:sldId id="270" r:id="rId20"/>
    <p:sldId id="271" r:id="rId21"/>
    <p:sldId id="279" r:id="rId22"/>
    <p:sldId id="280" r:id="rId23"/>
    <p:sldId id="272" r:id="rId24"/>
    <p:sldId id="273" r:id="rId25"/>
    <p:sldId id="281" r:id="rId26"/>
    <p:sldId id="274" r:id="rId27"/>
    <p:sldId id="282" r:id="rId28"/>
    <p:sldId id="283" r:id="rId29"/>
    <p:sldId id="284" r:id="rId30"/>
    <p:sldId id="285" r:id="rId31"/>
    <p:sldId id="291" r:id="rId32"/>
    <p:sldId id="287" r:id="rId33"/>
    <p:sldId id="286" r:id="rId34"/>
    <p:sldId id="288" r:id="rId35"/>
    <p:sldId id="289" r:id="rId36"/>
    <p:sldId id="290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08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3"/>
    <p:restoredTop sz="94682"/>
  </p:normalViewPr>
  <p:slideViewPr>
    <p:cSldViewPr snapToGrid="0">
      <p:cViewPr varScale="1">
        <p:scale>
          <a:sx n="61" d="100"/>
          <a:sy n="61" d="100"/>
        </p:scale>
        <p:origin x="108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413B-DB38-A28E-CBCE-69EA4A375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86F2A-EB69-D359-0838-6C3E0AB15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C8F35-86B1-1D1B-13FF-6F69C8E6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26DB-DC22-0147-852B-2025DA72CA92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D74F0-8C7E-AA67-184E-2F281C9D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BAE68-1B36-CDA4-218F-96E2A7229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A0E3-8A63-8FE6-C4D0-8FA152C73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E63EA4-E480-115A-0705-73B5B6AA2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EE49D-78FA-0BB2-FE58-812854B1C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26DB-DC22-0147-852B-2025DA72CA92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DDD97-008A-E676-1D23-7297FCC15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E100E-8208-D7CA-EFCF-2C5E00C9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14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BCB46A-5D37-C55C-95CF-9F83D379EF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E88AEB-1756-B3A1-689D-5DF1D6DD3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8E1BA-F66F-09C8-5B1B-E1EE82819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26DB-DC22-0147-852B-2025DA72CA92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BC7F0-7579-F5EE-EB8B-384DD8806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B6948-2DF8-96B7-BFD8-3477FF08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1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1A0DD-88E6-195F-7C39-0CCEA274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5C0D0-A0F2-0587-E30C-527BDBE35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92A06-02F8-1F48-AD37-F7C50A0E8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26DB-DC22-0147-852B-2025DA72CA92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17A7D-109D-01C9-F915-0E50BF86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B1989-F581-B229-B5AF-5E91D4B9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99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9F942-BF83-0945-6476-1FF27EA59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C6EDC-5B2D-59F9-714F-00077A7AB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FE93E-84B9-8193-DA67-47843640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26DB-DC22-0147-852B-2025DA72CA92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3E542-6904-A325-DAA8-38B70B3BB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E06EC-D865-E89B-B94F-947456B42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28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09F14-9AD8-CDAD-EF35-C2604A3F7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AC1BF-CA96-E4E0-1C09-6CCE476D1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196E7F-A0BF-DE27-FF84-9585942A9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7C327-391F-759E-D408-9286D04A9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26DB-DC22-0147-852B-2025DA72CA92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E49F7-9FB9-6D2D-37F3-E67883AF5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286C3-1A84-019C-75EE-F69422183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83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790B-4A7F-A356-F8B9-AF5F987F3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71A32-C58A-9116-7F64-615313059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D09C6-8803-FC20-AE2F-8BBDD6BCE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198AAD-C622-801B-C112-AC69AA1D29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5D60E3-8FE1-B155-F126-6610E01EB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A11AA7-6616-7A1F-D16F-133E3D00F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26DB-DC22-0147-852B-2025DA72CA92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D335E2-9D87-6E92-2DC2-2C6941B76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D75BFB-7DB8-0F57-6BC4-A4FC9F04F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33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F33A-DC59-82CE-2933-74870728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0B56D-EF15-C234-6CFD-FB3C352C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26DB-DC22-0147-852B-2025DA72CA92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6393D-59AE-22F3-F36C-AF296553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A09B6-15DE-CC95-38F0-CD79E663E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47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60BAA-4114-22F7-A5CD-FD87E9BD4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26DB-DC22-0147-852B-2025DA72CA92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3B9148-6FAB-54DD-9FF9-F04C22DF1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FD4F2-D64D-FC2C-F313-DE1AFE9C4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60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18F0-0594-D13B-D1E1-BA807A3DF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77D-3C33-D155-8434-562668642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47022-65F9-0967-BC80-1025B69CC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E9B55-5322-222D-5EC5-DD03C324E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26DB-DC22-0147-852B-2025DA72CA92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DAA2D-6D0A-4104-7754-AA00B96E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77F22-06FD-FB21-89EF-47805B13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7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3CC8-EA8B-BA55-2F27-647AF207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1E0A84-2106-7F92-F1BA-7CCA5657A8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C8634-605F-DC3E-54E5-BE0180320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4C668-1795-137D-8715-621909C62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26DB-DC22-0147-852B-2025DA72CA92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08DB65-1814-DA98-6245-A5D8EC986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F4DF8-B4C5-EF02-486B-65475D3E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31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540C09-2146-D236-5263-F161001C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4ACF41-E0F8-78AC-93D2-28E5F2B5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71D06-7584-559D-6A26-12D1F54A6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BE26DB-DC22-0147-852B-2025DA72CA92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684B4-4DB6-93E0-877B-2AE6E0E4B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FF00C-4E82-E004-B252-2AEEBF004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31F167-866C-DE44-890E-18A141CFE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63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D6E6C03C-CEFE-F088-797D-3394515E8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0" y="1951015"/>
            <a:ext cx="11214100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 </a:t>
            </a:r>
            <a:r>
              <a:rPr kumimoji="0" lang="en-US" altLang="en-US" sz="6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intellectual revolution</a:t>
            </a: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means a major change in how people 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think, understand, and explain</a:t>
            </a: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the world.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16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7C627-7E04-0D65-B8E7-8091A08C7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D9844686-CD20-7073-3862-93916FDD8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037" y="920621"/>
            <a:ext cx="10781414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Here’s what led him to that conclusion: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Planetary motions were too complicated.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old geocentric model used many circles (called 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epicycles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to explain why planets sometimes seemed to move backward in the sky. Copernicus noticed that if the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sun was at the center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those strange movements could be explained more simply—Earth’s own movement caused the illusion.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54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BF47B-46D8-3D03-D44F-A7812D3A0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293800-5FC3-233B-06A5-8FB67F8210F9}"/>
              </a:ext>
            </a:extLst>
          </p:cNvPr>
          <p:cNvSpPr txBox="1"/>
          <p:nvPr/>
        </p:nvSpPr>
        <p:spPr>
          <a:xfrm>
            <a:off x="699976" y="1239270"/>
            <a:ext cx="11187224" cy="2545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4000" b="1" i="0" u="none" strike="noStrike" dirty="0">
                <a:solidFill>
                  <a:srgbClr val="000000"/>
                </a:solidFill>
                <a:effectLst/>
              </a:rPr>
              <a:t>2. Mathematical simplicity.</a:t>
            </a:r>
            <a:br>
              <a:rPr lang="en-PH" sz="4000" dirty="0"/>
            </a:br>
            <a:r>
              <a:rPr lang="en-PH" sz="4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His heliocentric model made calculations easier and more accurate. The paths of planets became smoother and more predictable.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8494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ECA6E-C766-67BB-5A40-4AFC0A367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16A8F3-AF1E-918A-E528-931A3DA7B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25" y="1817089"/>
            <a:ext cx="1167454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3. Retrograde motion made sense.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He realized that planets like Mars only appear to move backward because 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Earth, moving faster, overtakes them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in orbit—just like a faster car passing a slower one on the road.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2981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CB319-561D-910F-DB98-8F748E77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BE85F7-BE20-062C-167A-0DA8F6283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70" y="1259164"/>
            <a:ext cx="1197226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4. Harmony of the system.</a:t>
            </a:r>
            <a:b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Copernicus noticed that when he placed the sun at the center, the order of the planets by their speed matched their brightness and observed size changes—showing a logical, harmonious system.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2799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1FA46-C529-1A82-F5DA-E1B525442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3EAAC7-B0F6-79DB-A125-0E167BFCA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23" y="1493345"/>
            <a:ext cx="1100115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5. Ancient hints.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He studied earlier thinkers like 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Aristarchus of Samos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, who centuries before had suggested a sun-centered system. This inspired him to explore the idea scientifically.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36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3FBFBA-F877-2B8A-D14B-6FC8E3BA5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8" name="Rectangle 1536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7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AB27B6-D3AD-E305-3C05-4405129D3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" y="2872899"/>
            <a:ext cx="4243589" cy="33206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He published his book 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effectLst/>
                <a:latin typeface="+mn-lt"/>
              </a:rPr>
              <a:t>“On the Revolutions of the Heavenly Spheres”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in 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1543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, the same year he 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died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.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According to historical accounts, he received a copy of his book on his deathbed and died shortly after. </a:t>
            </a:r>
          </a:p>
        </p:txBody>
      </p:sp>
      <p:pic>
        <p:nvPicPr>
          <p:cNvPr id="15363" name="Picture 3" descr="File:The pathway of life; Intended to lead the young and the old into paths  of happiness, and to prepare them for a holy companionship with him whose  kingdom is as boundless as">
            <a:extLst>
              <a:ext uri="{FF2B5EF4-FFF2-40B4-BE49-F238E27FC236}">
                <a16:creationId xmlns:a16="http://schemas.microsoft.com/office/drawing/2014/main" id="{79860C1C-E2AF-BD45-6106-900A2CD0B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67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7546EA-2908-36F0-00B4-CF1963F7262B}"/>
              </a:ext>
            </a:extLst>
          </p:cNvPr>
          <p:cNvSpPr txBox="1"/>
          <p:nvPr/>
        </p:nvSpPr>
        <p:spPr>
          <a:xfrm>
            <a:off x="308344" y="807309"/>
            <a:ext cx="5003358" cy="1591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Copernicus did not live to see his work recognized.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2707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342E5E-2C59-3769-8C7A-DBF49CFFC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What is the heliocentric model of the universe?">
            <a:extLst>
              <a:ext uri="{FF2B5EF4-FFF2-40B4-BE49-F238E27FC236}">
                <a16:creationId xmlns:a16="http://schemas.microsoft.com/office/drawing/2014/main" id="{F16F03C6-3889-76CE-38A8-A49F4956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" r="6016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7" name="Rectangle 1741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ADB07E-C52C-14DB-67F2-455E29325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1973" y="1307150"/>
            <a:ext cx="3822189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At that time, few people understood or accepted his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heliocentric theory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.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His ideas were only widely recognized and supported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many decades later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, through the work of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Galileo Galilei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,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Johannes Kepler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, and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Isaac Newton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, who provided evidence and mathematical proof that the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sun-centered model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was correct.</a:t>
            </a:r>
          </a:p>
        </p:txBody>
      </p:sp>
    </p:spTree>
    <p:extLst>
      <p:ext uri="{BB962C8B-B14F-4D97-AF65-F5344CB8AC3E}">
        <p14:creationId xmlns:p14="http://schemas.microsoft.com/office/powerpoint/2010/main" val="2589598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AE379E-0F3D-5D6D-7816-EC6BD0575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43" name="Rectangle 1844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Galileo, Kepler, &amp; Two Anagrams: Two Wrong Solutions Turn Into Two Correct  Solutions – @judgestarling on Tumblr">
            <a:extLst>
              <a:ext uri="{FF2B5EF4-FFF2-40B4-BE49-F238E27FC236}">
                <a16:creationId xmlns:a16="http://schemas.microsoft.com/office/drawing/2014/main" id="{07E48EB0-E5EE-4460-A71F-847AC5C0E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r="15393" b="-1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44" name="Rectangle 1844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8BF81-D9CD-486D-5AD6-D0E12F8D9250}"/>
              </a:ext>
            </a:extLst>
          </p:cNvPr>
          <p:cNvSpPr txBox="1"/>
          <p:nvPr/>
        </p:nvSpPr>
        <p:spPr>
          <a:xfrm>
            <a:off x="412897" y="1966368"/>
            <a:ext cx="4541875" cy="4243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1600s: With the work of Galileo and Kepler, the geocentric idea was finally replaced by the heliocentric model.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So, </a:t>
            </a:r>
            <a:r>
              <a:rPr lang="en-US" sz="2800" dirty="0" err="1"/>
              <a:t>geocentrism</a:t>
            </a:r>
            <a:r>
              <a:rPr lang="en-US" sz="2800" dirty="0"/>
              <a:t> was widely believed from roughly 400 BCE to the 1600s CE — about 2,000 years in total.</a:t>
            </a:r>
          </a:p>
        </p:txBody>
      </p:sp>
    </p:spTree>
    <p:extLst>
      <p:ext uri="{BB962C8B-B14F-4D97-AF65-F5344CB8AC3E}">
        <p14:creationId xmlns:p14="http://schemas.microsoft.com/office/powerpoint/2010/main" val="270760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11069-B622-C0C2-9240-356DFB1BF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3D56-4C7D-053D-C7E5-4A599F2F3CF1}"/>
              </a:ext>
            </a:extLst>
          </p:cNvPr>
          <p:cNvSpPr txBox="1">
            <a:spLocks/>
          </p:cNvSpPr>
          <p:nvPr/>
        </p:nvSpPr>
        <p:spPr>
          <a:xfrm>
            <a:off x="1524000" y="1936403"/>
            <a:ext cx="9144000" cy="238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halkboard SE" panose="03050602040202020205" pitchFamily="66" charset="77"/>
              </a:rPr>
              <a:t>Darwinian Revolution (Theory of Evolution)</a:t>
            </a:r>
          </a:p>
        </p:txBody>
      </p:sp>
    </p:spTree>
    <p:extLst>
      <p:ext uri="{BB962C8B-B14F-4D97-AF65-F5344CB8AC3E}">
        <p14:creationId xmlns:p14="http://schemas.microsoft.com/office/powerpoint/2010/main" val="2182341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D98172-EFCB-3B03-492E-A9522789C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66" name="Rectangle 1946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61" name="Picture 5" descr="Unveiling the Revolutionary Impact of On the Origin of Species: How It  Shattered Church Orthodoxy | History Hit">
            <a:extLst>
              <a:ext uri="{FF2B5EF4-FFF2-40B4-BE49-F238E27FC236}">
                <a16:creationId xmlns:a16="http://schemas.microsoft.com/office/drawing/2014/main" id="{21121BBC-B4FA-7A20-A5F7-2542D8590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3" b="-1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8" name="Rectangle 1946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55E297-835A-7D29-25B0-62261BBDC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9726" y="1809733"/>
            <a:ext cx="4299834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</a:rPr>
              <a:t>Before Charles Darwin, most people believed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</a:rPr>
              <a:t>species were created separately and never changed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</a:rPr>
              <a:t>. But scientists were finding fossils of strange, extinct animals that looked similar to living ones — suggesting that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</a:rPr>
              <a:t>species might evolve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1653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92F1-8F4E-3237-9E77-B03EF08FE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640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atin typeface="Chalkboard SE" panose="03050602040202020205" pitchFamily="66" charset="77"/>
              </a:rPr>
              <a:t>Copernican Revolution (Heliocentric Model)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96EBA-0879-D027-374E-82ADE2217E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93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ABA74-A77E-F716-F1E1-EBFE986D9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95" name="Rectangle 20494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2C633-0780-8C58-8A3F-9834F651B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651" y="1825625"/>
            <a:ext cx="5717744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In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1831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, Darwin joined a 5-year voyage on the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HMS Beagle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. He studied plants, animals, and fossils around the world, especially in the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Galápagos Islands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. He noticed that species varied from island to island — for example, finches had different beak shapes suited to their food sources.</a:t>
            </a:r>
          </a:p>
        </p:txBody>
      </p:sp>
      <p:sp>
        <p:nvSpPr>
          <p:cNvPr id="20497" name="Oval 20496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483" name="Picture 3" descr="Charles Darwin - Q-files - Search • Read • Discover">
            <a:extLst>
              <a:ext uri="{FF2B5EF4-FFF2-40B4-BE49-F238E27FC236}">
                <a16:creationId xmlns:a16="http://schemas.microsoft.com/office/drawing/2014/main" id="{AC3FDA81-57FE-86E0-B155-594DD6914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8820"/>
          <a:stretch>
            <a:fillRect/>
          </a:stretch>
        </p:blipFill>
        <p:spPr bwMode="auto"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9" name="Arc 20498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485" name="Picture 5" descr="Darwin's Discoveries: The Galapagos Islands | USA River Cruises">
            <a:extLst>
              <a:ext uri="{FF2B5EF4-FFF2-40B4-BE49-F238E27FC236}">
                <a16:creationId xmlns:a16="http://schemas.microsoft.com/office/drawing/2014/main" id="{DC603B51-F9AA-B434-EFA1-C3C3F386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7" r="-3" b="-3"/>
          <a:stretch>
            <a:fillRect/>
          </a:stretch>
        </p:blipFill>
        <p:spPr bwMode="auto"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908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5" name="Rectangle 2253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530" name="Picture 2" descr="4.4.1: Natural Selection - Biology LibreTexts">
            <a:extLst>
              <a:ext uri="{FF2B5EF4-FFF2-40B4-BE49-F238E27FC236}">
                <a16:creationId xmlns:a16="http://schemas.microsoft.com/office/drawing/2014/main" id="{56092768-9F07-97AA-E134-0B78D0FC1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3702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763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2355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3554" name="Picture 2" descr="What is Charles Darwin's Theory of Evolution?">
            <a:extLst>
              <a:ext uri="{FF2B5EF4-FFF2-40B4-BE49-F238E27FC236}">
                <a16:creationId xmlns:a16="http://schemas.microsoft.com/office/drawing/2014/main" id="{9E26BB7A-0568-D26D-639B-AEF0D6C32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0" b="3829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107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D165F-7E91-1182-5F45-BC9A55436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2" name="Rectangle 21511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7" name="Picture 3" descr="Natural Selection - Definition, Principles, Process, Types, &amp; Examples">
            <a:extLst>
              <a:ext uri="{FF2B5EF4-FFF2-40B4-BE49-F238E27FC236}">
                <a16:creationId xmlns:a16="http://schemas.microsoft.com/office/drawing/2014/main" id="{894EF224-A95E-8A21-BABA-6AB404BA1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385" y="-15603"/>
            <a:ext cx="6230679" cy="677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14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5EF7C5-20A7-7E3A-1B3C-833ECC2AC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9128" y="2664886"/>
            <a:ext cx="4818888" cy="35507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+mn-lt"/>
              </a:rPr>
              <a:t>These observations led him to think that species weren’t fixed — they 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+mn-lt"/>
              </a:rPr>
              <a:t>changed gradually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+mn-lt"/>
              </a:rPr>
              <a:t>. Those with traits better suited to their environment survived and passed those traits on. He called this process 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  <a:latin typeface="+mn-lt"/>
              </a:rPr>
              <a:t>natural selection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531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667F13-F024-31C4-D87E-990E0F0EB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84" name="Rectangle 24583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9" name="Picture 3" descr="Darwin's Journey to Evolution |">
            <a:extLst>
              <a:ext uri="{FF2B5EF4-FFF2-40B4-BE49-F238E27FC236}">
                <a16:creationId xmlns:a16="http://schemas.microsoft.com/office/drawing/2014/main" id="{AAE9CB32-08FB-3749-42B9-CB9F3E1DE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" r="4525"/>
          <a:stretch>
            <a:fillRect/>
          </a:stretch>
        </p:blipFill>
        <p:spPr bwMode="auto">
          <a:xfrm>
            <a:off x="20" y="431"/>
            <a:ext cx="8115280" cy="64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27F65F-6AB2-8ECA-8063-2757550F8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3193" y="2418408"/>
            <a:ext cx="2942813" cy="35402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Darwin spent over 20 years gathering evidence. In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1859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, he published 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effectLst/>
              </a:rPr>
              <a:t>“On the Origin of Species,”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 explaining how all species evolve from common ancestors through natural selection.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24586" name="Rectangle 2458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88" name="Rectangle 2458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39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C7CF4-DD7C-4334-6387-ED3021DFE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E9FD-D2A8-3999-147D-C0E3AF65DCA1}"/>
              </a:ext>
            </a:extLst>
          </p:cNvPr>
          <p:cNvSpPr txBox="1">
            <a:spLocks/>
          </p:cNvSpPr>
          <p:nvPr/>
        </p:nvSpPr>
        <p:spPr>
          <a:xfrm>
            <a:off x="1524000" y="1936403"/>
            <a:ext cx="9144000" cy="23876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halkboard SE" panose="03050602040202020205" pitchFamily="66" charset="77"/>
              </a:rPr>
              <a:t>Freudian Revolution (Psychoanalytic Theory)</a:t>
            </a:r>
          </a:p>
        </p:txBody>
      </p:sp>
    </p:spTree>
    <p:extLst>
      <p:ext uri="{BB962C8B-B14F-4D97-AF65-F5344CB8AC3E}">
        <p14:creationId xmlns:p14="http://schemas.microsoft.com/office/powerpoint/2010/main" val="1872569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B7C73-C003-844A-C8ED-B231B1650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08" name="Rectangle 25607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3" name="Picture 3" descr="Sigmund Freud | Biography, Theories, Psychology, Books, Works, &amp; Facts |  Britannica">
            <a:extLst>
              <a:ext uri="{FF2B5EF4-FFF2-40B4-BE49-F238E27FC236}">
                <a16:creationId xmlns:a16="http://schemas.microsoft.com/office/drawing/2014/main" id="{1EE8F779-A080-887E-16D6-761076173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3" r="-2" b="29951"/>
          <a:stretch>
            <a:fillRect/>
          </a:stretch>
        </p:blipFill>
        <p:spPr bwMode="auto">
          <a:xfrm>
            <a:off x="20" y="431"/>
            <a:ext cx="8115280" cy="640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82CED8-39E3-0BD1-21D5-41F5C6061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3193" y="2418408"/>
            <a:ext cx="2942813" cy="35402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  <a:t>The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+mn-lt"/>
              </a:rPr>
              <a:t>Freudian Revolution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  <a:t> began in the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+mn-lt"/>
              </a:rPr>
              <a:t>late 19th and early 20th centuries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  <a:t> when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+mn-lt"/>
              </a:rPr>
              <a:t>Sigmund Freud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  <a:t> introduced a new way of understanding the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+mn-lt"/>
              </a:rPr>
              <a:t>human mind and behavior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  <a:t>.</a:t>
            </a:r>
          </a:p>
        </p:txBody>
      </p:sp>
      <p:sp>
        <p:nvSpPr>
          <p:cNvPr id="25610" name="Rectangle 25609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12" name="Rectangle 25611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02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32" name="Rectangle 2663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34" name="Rectangle 2663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7" name="Picture 3" descr="Anxiety and Paralysis">
            <a:extLst>
              <a:ext uri="{FF2B5EF4-FFF2-40B4-BE49-F238E27FC236}">
                <a16:creationId xmlns:a16="http://schemas.microsoft.com/office/drawing/2014/main" id="{4CC1E7D7-E843-B377-E4F9-B67B746A9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1" r="14435" b="2"/>
          <a:stretch>
            <a:fillRect/>
          </a:stretch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0F8BBF-8E87-E094-DA1C-3AD875044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465" y="2194102"/>
            <a:ext cx="4140013" cy="39085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+mn-lt"/>
              </a:rPr>
              <a:t>The medical background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  <a:t>Freud started as a neurologist in Vienna. He treated patients with symptoms (like paralysis or anxiety) that had no physical cause. This led him to suspect that 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+mn-lt"/>
              </a:rPr>
              <a:t>mental and emotional forces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+mn-lt"/>
              </a:rPr>
              <a:t> were behind their problems.</a:t>
            </a:r>
          </a:p>
        </p:txBody>
      </p:sp>
    </p:spTree>
    <p:extLst>
      <p:ext uri="{BB962C8B-B14F-4D97-AF65-F5344CB8AC3E}">
        <p14:creationId xmlns:p14="http://schemas.microsoft.com/office/powerpoint/2010/main" val="2742251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0CD307-33E1-D343-10D2-0833ACB19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656" name="Rectangle 27655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7651" name="Picture 3" descr="Psychoanalysis: Freud's Psychoanalytic Approach to Therapy">
            <a:extLst>
              <a:ext uri="{FF2B5EF4-FFF2-40B4-BE49-F238E27FC236}">
                <a16:creationId xmlns:a16="http://schemas.microsoft.com/office/drawing/2014/main" id="{AE51E9E3-0EA8-43AA-2F95-8801DB34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0" b="1"/>
          <a:stretch>
            <a:fillRect/>
          </a:stretch>
        </p:blipFill>
        <p:spPr bwMode="auto">
          <a:xfrm>
            <a:off x="20" y="10"/>
            <a:ext cx="994706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8" name="Freeform: Shape 27657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27660" name="Freeform: Shape 27659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7662" name="Freeform: Shape 27661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AAE95E-E7A3-D879-147D-6CFE7225D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719" y="2722729"/>
            <a:ext cx="3633747" cy="27000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+mn-lt"/>
              </a:rPr>
              <a:t>The birth of psychoanalysis</a:t>
            </a:r>
            <a:b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+mn-lt"/>
              </a:rPr>
            </a:b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+mn-lt"/>
              </a:rPr>
              <a:t>Freud developed 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+mn-lt"/>
              </a:rPr>
              <a:t>psychoanalysis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+mn-lt"/>
              </a:rPr>
              <a:t>, a method that explored the 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+mn-lt"/>
              </a:rPr>
              <a:t>unconscious mind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+mn-lt"/>
              </a:rPr>
              <a:t> — the hidden thoughts, memories, and desires that influence behavior without our awareness. He used techniques like 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+mn-lt"/>
              </a:rPr>
              <a:t>free association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+mn-lt"/>
              </a:rPr>
              <a:t> and 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+mn-lt"/>
              </a:rPr>
              <a:t>dream analysis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+mn-lt"/>
              </a:rPr>
              <a:t> to uncover these hidden motives.</a:t>
            </a:r>
          </a:p>
        </p:txBody>
      </p:sp>
    </p:spTree>
    <p:extLst>
      <p:ext uri="{BB962C8B-B14F-4D97-AF65-F5344CB8AC3E}">
        <p14:creationId xmlns:p14="http://schemas.microsoft.com/office/powerpoint/2010/main" val="3442797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F8130-C506-FB29-10C1-F42A802FF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441623-EC2F-75BB-31A9-C7EEC6E70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477" y="1352852"/>
            <a:ext cx="288816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revolutionary idea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Before Freud, most people believed humans acted mainly through logic and reason. Freud argued that much of what we do is driven by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unconscious desires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, especially those related to childhood experiences and instinctual drives (like sex and aggression).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675" name="Picture 3" descr="Freud's Theory of the Unconscious Mind: The Iceberg Analogy">
            <a:extLst>
              <a:ext uri="{FF2B5EF4-FFF2-40B4-BE49-F238E27FC236}">
                <a16:creationId xmlns:a16="http://schemas.microsoft.com/office/drawing/2014/main" id="{0EFC1EA0-7D4F-26A6-F238-F084DE4D0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39" y="0"/>
            <a:ext cx="9235462" cy="63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68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2556122-29BF-502D-F04D-38BCCF7FB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3752849"/>
            <a:ext cx="3771900" cy="24526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357188" lvl="3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Copernican Revolution</a:t>
            </a:r>
          </a:p>
        </p:txBody>
      </p:sp>
      <p:pic>
        <p:nvPicPr>
          <p:cNvPr id="8194" name="Picture 2" descr="Geocentric Model Facts For Kids | AstroSafe Search">
            <a:extLst>
              <a:ext uri="{FF2B5EF4-FFF2-40B4-BE49-F238E27FC236}">
                <a16:creationId xmlns:a16="http://schemas.microsoft.com/office/drawing/2014/main" id="{8793B73B-5B3C-CABA-7056-7169F267A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" b="8970"/>
          <a:stretch>
            <a:fillRect/>
          </a:stretch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61A763-F3EC-FC5E-5159-AB8F7CE93C9F}"/>
              </a:ext>
            </a:extLst>
          </p:cNvPr>
          <p:cNvSpPr txBox="1"/>
          <p:nvPr/>
        </p:nvSpPr>
        <p:spPr>
          <a:xfrm>
            <a:off x="3289300" y="4083050"/>
            <a:ext cx="8458195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	Around 400 BCE, taught that Earth was motionless at the center.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	About 150 CE: Ptolemy developed a detailed geocentric system that explained the movements of planets. His model became the standard for over 1,400 years.</a:t>
            </a:r>
          </a:p>
        </p:txBody>
      </p:sp>
    </p:spTree>
    <p:extLst>
      <p:ext uri="{BB962C8B-B14F-4D97-AF65-F5344CB8AC3E}">
        <p14:creationId xmlns:p14="http://schemas.microsoft.com/office/powerpoint/2010/main" val="3271554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F0235-97C2-BE0C-8CD2-0BF2BD65A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Sigmund Freud's Theory of Mind _ ID, ego, and superego">
            <a:extLst>
              <a:ext uri="{FF2B5EF4-FFF2-40B4-BE49-F238E27FC236}">
                <a16:creationId xmlns:a16="http://schemas.microsoft.com/office/drawing/2014/main" id="{FD5C16E8-07FE-A898-172A-B12C4A9C0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94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Freud: Ego, Id and SuperEgo – Brooks Psychology">
            <a:extLst>
              <a:ext uri="{FF2B5EF4-FFF2-40B4-BE49-F238E27FC236}">
                <a16:creationId xmlns:a16="http://schemas.microsoft.com/office/drawing/2014/main" id="{CACB1D9B-8288-1972-B618-57D9963A1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0"/>
            <a:ext cx="8980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632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A96F3-1349-71C9-7AD4-D551947F1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reud's Id, Ego, and Superego: Definition and Examples">
            <a:extLst>
              <a:ext uri="{FF2B5EF4-FFF2-40B4-BE49-F238E27FC236}">
                <a16:creationId xmlns:a16="http://schemas.microsoft.com/office/drawing/2014/main" id="{14BC0F73-444E-58B8-1D2B-9331D67C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0"/>
            <a:ext cx="10296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88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E6F0A-7737-98E0-87E4-AC4D05468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Unconscious desires | Literary Theory and Criticism Class Notes | Fiveable  | Fiveable">
            <a:extLst>
              <a:ext uri="{FF2B5EF4-FFF2-40B4-BE49-F238E27FC236}">
                <a16:creationId xmlns:a16="http://schemas.microsoft.com/office/drawing/2014/main" id="{D291E9AE-30E1-A440-819A-D95411192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0" y="1562100"/>
            <a:ext cx="82423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214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ABCC1D-BD99-550D-6CE7-32E481522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Pedro Alonso López, el monstruo de los Andes (Biblioteca: Mente Criminal nº  12) eBook : Criminal , Mente: Amazon.es: Tienda Kindle">
            <a:extLst>
              <a:ext uri="{FF2B5EF4-FFF2-40B4-BE49-F238E27FC236}">
                <a16:creationId xmlns:a16="http://schemas.microsoft.com/office/drawing/2014/main" id="{983259A2-559C-4593-CD4E-3F745600A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079"/>
          <a:stretch>
            <a:fillRect/>
          </a:stretch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2495F77-573F-8801-1F7A-DB8E226B7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5746" y="2706624"/>
            <a:ext cx="6553126" cy="3483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Pedro Alonso López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is a Colombian serial killer often called 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effectLst/>
                <a:latin typeface="+mn-lt"/>
              </a:rPr>
              <a:t>“The Monster of the Andes.”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Born: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October 8, 1948, in Tolima, Colombia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Active years: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1970s–1980s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Countries of crimes: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Colombia, Ecuador, and Peru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Victims: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He claimed to have killed more than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300 young girls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, though about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110 were confirmed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in Ecuador.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Method: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He lured girls—usually between 8 and 12 years old—into remote areas, then assaulted and murdered them.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Capture: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Arrested in Ecuador in 1980 after attempting to kidnap a girl.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Sentence: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Convicted of 110 murders and sentenced to 16 years in prison (Ecuador’s maximum at the time). Released in 1994.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After release: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Deported to Colombia; later re-arrested and released again. His whereabouts have been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unknown since 2002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.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He is considered one of history’s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most prolific serial killers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because of the number of claimed victims and the brutality of his crimes.</a:t>
            </a:r>
          </a:p>
        </p:txBody>
      </p:sp>
    </p:spTree>
    <p:extLst>
      <p:ext uri="{BB962C8B-B14F-4D97-AF65-F5344CB8AC3E}">
        <p14:creationId xmlns:p14="http://schemas.microsoft.com/office/powerpoint/2010/main" val="236762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D494F4-BCBB-F58D-6A8C-A0C85B084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823" name="Rectangle 3482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18" name="Picture 2" descr="Pedro Alonso López, the 'monster of the Andes' who murdered more than 300  girls and disappeared 23 years ago without a trace - Infobae">
            <a:extLst>
              <a:ext uri="{FF2B5EF4-FFF2-40B4-BE49-F238E27FC236}">
                <a16:creationId xmlns:a16="http://schemas.microsoft.com/office/drawing/2014/main" id="{0FA256B4-E42D-DBEE-8BA0-DC37393B6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1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25" name="Rectangle 3482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F07F1-65AB-3E59-A281-F93E5C9583AB}"/>
              </a:ext>
            </a:extLst>
          </p:cNvPr>
          <p:cNvSpPr txBox="1"/>
          <p:nvPr/>
        </p:nvSpPr>
        <p:spPr>
          <a:xfrm>
            <a:off x="8180729" y="1390218"/>
            <a:ext cx="344576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How does psychoanalytic theory explain why he did what he did?</a:t>
            </a:r>
          </a:p>
        </p:txBody>
      </p:sp>
    </p:spTree>
    <p:extLst>
      <p:ext uri="{BB962C8B-B14F-4D97-AF65-F5344CB8AC3E}">
        <p14:creationId xmlns:p14="http://schemas.microsoft.com/office/powerpoint/2010/main" val="1826049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038F0C-1877-5EED-D487-E12CBFDD3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848" name="Rectangle 35847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3" name="Picture 3" descr="Pedro Lopez – “The Monster of The Andes” | True Crime Seven">
            <a:extLst>
              <a:ext uri="{FF2B5EF4-FFF2-40B4-BE49-F238E27FC236}">
                <a16:creationId xmlns:a16="http://schemas.microsoft.com/office/drawing/2014/main" id="{9E983CEB-87B9-AFFB-98DB-710EBEFA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5" b="3835"/>
          <a:stretch>
            <a:fillRect/>
          </a:stretch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7DDACF-9214-5C73-D32A-2E51528EB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266" y="1006301"/>
            <a:ext cx="5748119" cy="42236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Childhood Trauma and the Unconscious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López reportedly suffered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severe abuse and neglect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as a child. His mother was a prostitute who allegedly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caught him molesting his sister and threw him out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at a young age.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According to Freud, such trauma can create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repressed anger, fear, and resentment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in the unconscious mind. These emotions can later resurface as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violent or deviant impulses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, especially if they are never resolved or expressed in healthy ways.</a:t>
            </a:r>
          </a:p>
        </p:txBody>
      </p:sp>
    </p:spTree>
    <p:extLst>
      <p:ext uri="{BB962C8B-B14F-4D97-AF65-F5344CB8AC3E}">
        <p14:creationId xmlns:p14="http://schemas.microsoft.com/office/powerpoint/2010/main" val="2234885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792CA-3C95-FD02-8ADA-60D122CFB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D7E3A5-DD37-5477-5361-E6BE030CF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194" y="681990"/>
            <a:ext cx="1155961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Fixation and Regression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Freud believed that people can become “stuck” (fixated) at certain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psychosexual stages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of development if needs at that stage were not met.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López’s crimes against young girls could reflect a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fixation at an early psychosexual stage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(the phallic stage, linked to sexual identity and control). His victims’ ages suggest he might have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regressed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to a stage of development where he sought power or control through domination of children.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366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1A5D0-88BB-2C55-53A4-44C40AD4E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he 5 Psychosexual Stages of Development - Support Centre Center for Elites">
            <a:extLst>
              <a:ext uri="{FF2B5EF4-FFF2-40B4-BE49-F238E27FC236}">
                <a16:creationId xmlns:a16="http://schemas.microsoft.com/office/drawing/2014/main" id="{21FFBFF5-4DB7-24A1-6D1A-D9E1716B6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0"/>
            <a:ext cx="10958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830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8FC2E-614D-01CB-B4AF-26B514EB9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9F7C9D-D58A-019F-C8EA-6DA4207B1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536" y="1290737"/>
            <a:ext cx="1172913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His primitive drives—sexual desire and aggression—dominated his behavior.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71B274-64FC-71F5-93AA-62F372BAA881}"/>
              </a:ext>
            </a:extLst>
          </p:cNvPr>
          <p:cNvSpPr txBox="1"/>
          <p:nvPr/>
        </p:nvSpPr>
        <p:spPr>
          <a:xfrm>
            <a:off x="334536" y="475914"/>
            <a:ext cx="62000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Id, Ego, and Superego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748F95-64F5-0D8F-CED2-B3F3C9CDB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536" y="2474109"/>
            <a:ext cx="1172913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Ego: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His rational control (ego) failed to restrain those urges.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3A37CD-FA2B-EAF8-DCBE-45C536836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536" y="3489772"/>
            <a:ext cx="11729138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Superego: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His moral conscience was likely underdeveloped or distorted due to lack of parental guidance and love.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an overactive id and weak ego/superego, López acted impulsively on violent instincts without guilt or empathy.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06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1B8292-087A-8295-6418-E57A63808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" y="2583325"/>
            <a:ext cx="116459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geocentric model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is the old idea that 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Earth is the center of the universe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 that 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everything — the Sun, Moon, planets, and stars — revolves around it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447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6DD75-0F3C-D9EA-C33D-9BB14A658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944" name="Rectangle 3994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946" name="Arc 3994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948" name="Freeform: Shape 3994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9939" name="Picture 3" descr="Displacement | Psychology Today">
            <a:extLst>
              <a:ext uri="{FF2B5EF4-FFF2-40B4-BE49-F238E27FC236}">
                <a16:creationId xmlns:a16="http://schemas.microsoft.com/office/drawing/2014/main" id="{6DB357D9-F134-08D1-F907-4BC41E9D2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C9AA49-9282-DE46-210F-7BCEF23A6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0357" y="1214124"/>
            <a:ext cx="5458838" cy="41925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Defense Mechanisms</a:t>
            </a: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indent="-22860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López might have used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projection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(blaming women for his inner rage) or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displacement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 (redirecting anger from his mother toward young girls). These mechanisms protected his ego but fueled his crimes.</a:t>
            </a:r>
          </a:p>
        </p:txBody>
      </p:sp>
    </p:spTree>
    <p:extLst>
      <p:ext uri="{BB962C8B-B14F-4D97-AF65-F5344CB8AC3E}">
        <p14:creationId xmlns:p14="http://schemas.microsoft.com/office/powerpoint/2010/main" val="199477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ED613C-8D4C-E1AA-B742-70CA2830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972" name="Rectangle 40971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0962" name="Picture 2" descr="Repression Drawings for Sale">
            <a:extLst>
              <a:ext uri="{FF2B5EF4-FFF2-40B4-BE49-F238E27FC236}">
                <a16:creationId xmlns:a16="http://schemas.microsoft.com/office/drawing/2014/main" id="{3CFCD9DB-5998-F090-BDCC-F898646D7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8" r="1" b="1"/>
          <a:stretch>
            <a:fillRect/>
          </a:stretch>
        </p:blipFill>
        <p:spPr bwMode="auto">
          <a:xfrm>
            <a:off x="20" y="10"/>
            <a:ext cx="994706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74" name="Freeform: Shape 40968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40971" name="Freeform: Shape 40970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40973" name="Freeform: Shape 4097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7E527-5C62-3AD7-D4CE-6BD947A531D0}"/>
              </a:ext>
            </a:extLst>
          </p:cNvPr>
          <p:cNvSpPr txBox="1"/>
          <p:nvPr/>
        </p:nvSpPr>
        <p:spPr>
          <a:xfrm>
            <a:off x="8046720" y="1045597"/>
            <a:ext cx="3633746" cy="1588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>
                <a:ln>
                  <a:noFill/>
                </a:ln>
                <a:effectLst/>
                <a:latin typeface="+mj-lt"/>
                <a:ea typeface="+mj-ea"/>
                <a:cs typeface="+mj-cs"/>
              </a:rPr>
              <a:t>Common Defense Mechanisms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5285E8-D8D8-9807-7C77-6A3677C253C7}"/>
              </a:ext>
            </a:extLst>
          </p:cNvPr>
          <p:cNvSpPr txBox="1"/>
          <p:nvPr/>
        </p:nvSpPr>
        <p:spPr>
          <a:xfrm>
            <a:off x="8046719" y="2722729"/>
            <a:ext cx="3918540" cy="2700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1.  Repression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You push painful or unacceptable thoughts out of your conscious mind.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     Example: Forgetting a traumatic event because it’s too painful to remember.</a:t>
            </a:r>
          </a:p>
        </p:txBody>
      </p:sp>
    </p:spTree>
    <p:extLst>
      <p:ext uri="{BB962C8B-B14F-4D97-AF65-F5344CB8AC3E}">
        <p14:creationId xmlns:p14="http://schemas.microsoft.com/office/powerpoint/2010/main" val="1594318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277801-D38D-E588-547B-24A232DC1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991" name="Rectangle 4199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986" name="Picture 2" descr="Types of Denials">
            <a:extLst>
              <a:ext uri="{FF2B5EF4-FFF2-40B4-BE49-F238E27FC236}">
                <a16:creationId xmlns:a16="http://schemas.microsoft.com/office/drawing/2014/main" id="{AE6F517C-D3BE-9383-0BDA-567B8E396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4" r="6095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93" name="Rectangle 4199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A4DCF2-E512-C83E-1C4A-17069025559C}"/>
              </a:ext>
            </a:extLst>
          </p:cNvPr>
          <p:cNvSpPr txBox="1"/>
          <p:nvPr/>
        </p:nvSpPr>
        <p:spPr>
          <a:xfrm>
            <a:off x="7531610" y="2434201"/>
            <a:ext cx="4377892" cy="3742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Denial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You refuse to accept reality because it’s too uncomfortable.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Example: A smoker refusing to believe smoking is bad for health.</a:t>
            </a:r>
          </a:p>
        </p:txBody>
      </p:sp>
    </p:spTree>
    <p:extLst>
      <p:ext uri="{BB962C8B-B14F-4D97-AF65-F5344CB8AC3E}">
        <p14:creationId xmlns:p14="http://schemas.microsoft.com/office/powerpoint/2010/main" val="3231946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019" name="Rectangle 4301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20" name="Rectangle 43019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010" name="Picture 2" descr="How projection influences us">
            <a:extLst>
              <a:ext uri="{FF2B5EF4-FFF2-40B4-BE49-F238E27FC236}">
                <a16:creationId xmlns:a16="http://schemas.microsoft.com/office/drawing/2014/main" id="{3C95379E-FD89-3172-313A-0078569CC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6" r="5200"/>
          <a:stretch>
            <a:fillRect/>
          </a:stretch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E0C7D7-25B0-F579-C160-67053A9A8D67}"/>
              </a:ext>
            </a:extLst>
          </p:cNvPr>
          <p:cNvSpPr txBox="1"/>
          <p:nvPr/>
        </p:nvSpPr>
        <p:spPr>
          <a:xfrm>
            <a:off x="7320465" y="2194102"/>
            <a:ext cx="4140013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Projection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You blame others for your own thoughts or feelings.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Example: A jealous person accusing their partner of being unfaithful.</a:t>
            </a:r>
          </a:p>
        </p:txBody>
      </p:sp>
    </p:spTree>
    <p:extLst>
      <p:ext uri="{BB962C8B-B14F-4D97-AF65-F5344CB8AC3E}">
        <p14:creationId xmlns:p14="http://schemas.microsoft.com/office/powerpoint/2010/main" val="1604303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B48F2B-B944-1BFC-575A-5B972102B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039" name="Rectangle 4403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034" name="Picture 2" descr="Defense Mechanisms - What are they? - TommyDo">
            <a:extLst>
              <a:ext uri="{FF2B5EF4-FFF2-40B4-BE49-F238E27FC236}">
                <a16:creationId xmlns:a16="http://schemas.microsoft.com/office/drawing/2014/main" id="{5C238797-C6C0-A0B1-843D-14ECD5A00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3" r="6056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41" name="Rectangle 4404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6329D-3B31-830B-3A7C-3DA62AB688A5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Displacement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You take out your anger or frustration on a safer target.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Example: Yelling at family because you’re mad at your boss.</a:t>
            </a:r>
          </a:p>
        </p:txBody>
      </p:sp>
    </p:spTree>
    <p:extLst>
      <p:ext uri="{BB962C8B-B14F-4D97-AF65-F5344CB8AC3E}">
        <p14:creationId xmlns:p14="http://schemas.microsoft.com/office/powerpoint/2010/main" val="377104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64EF2F-1CC3-E53C-8A2A-A9DA31355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063" name="Rectangle 4506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058" name="Picture 2" descr="Rolling Back to Old Habits: Regression in Psychology Explained">
            <a:extLst>
              <a:ext uri="{FF2B5EF4-FFF2-40B4-BE49-F238E27FC236}">
                <a16:creationId xmlns:a16="http://schemas.microsoft.com/office/drawing/2014/main" id="{0E992688-873C-FC8D-7DE0-DF35F2629B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" t="-732" r="1214" b="731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065" name="Rectangle 4506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B05F3-EFDF-A398-734D-D43ECD81D672}"/>
              </a:ext>
            </a:extLst>
          </p:cNvPr>
          <p:cNvSpPr txBox="1"/>
          <p:nvPr/>
        </p:nvSpPr>
        <p:spPr>
          <a:xfrm>
            <a:off x="124522" y="225578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Regression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You return to childish behaviors when under stress.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Example: An adult throwing a tantrum after not getting their way.</a:t>
            </a:r>
          </a:p>
        </p:txBody>
      </p:sp>
    </p:spTree>
    <p:extLst>
      <p:ext uri="{BB962C8B-B14F-4D97-AF65-F5344CB8AC3E}">
        <p14:creationId xmlns:p14="http://schemas.microsoft.com/office/powerpoint/2010/main" val="1171313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BE71D1-D80B-1B92-30D8-A8ED4E57A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087" name="Rectangle 46086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89" name="Rectangle 4608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91" name="Rectangle 46090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B5A55-E59A-B1CB-99AA-AD5D5C8A5717}"/>
              </a:ext>
            </a:extLst>
          </p:cNvPr>
          <p:cNvSpPr txBox="1"/>
          <p:nvPr/>
        </p:nvSpPr>
        <p:spPr>
          <a:xfrm>
            <a:off x="793661" y="2599509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Rationalization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You make excuses to justify wrong or disappointing behavior.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Example: Saying you failed an exam because the teacher hates you, not because you didn’t study.</a:t>
            </a:r>
          </a:p>
        </p:txBody>
      </p:sp>
      <p:pic>
        <p:nvPicPr>
          <p:cNvPr id="46082" name="Picture 2" descr="Rationalization in Psychology: The Unconscious Defense Mechanism">
            <a:extLst>
              <a:ext uri="{FF2B5EF4-FFF2-40B4-BE49-F238E27FC236}">
                <a16:creationId xmlns:a16="http://schemas.microsoft.com/office/drawing/2014/main" id="{9703A38D-90C8-9907-8646-9002571D1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1532" y="3162398"/>
            <a:ext cx="5150277" cy="235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093" name="Rectangle 46092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47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C8115B-77E6-B79A-DDE5-0EC5A39DF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111" name="Rectangle 471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106" name="Picture 2" descr="History of Reaction Formation | Reaction Formation Definition">
            <a:extLst>
              <a:ext uri="{FF2B5EF4-FFF2-40B4-BE49-F238E27FC236}">
                <a16:creationId xmlns:a16="http://schemas.microsoft.com/office/drawing/2014/main" id="{8A6342D3-ED5B-CF3F-49E5-BBD7D6ABF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r="3648" b="-1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13" name="Rectangle 471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EE73A7-6854-205B-E1CB-1DF530ECA86E}"/>
              </a:ext>
            </a:extLst>
          </p:cNvPr>
          <p:cNvSpPr txBox="1"/>
          <p:nvPr/>
        </p:nvSpPr>
        <p:spPr>
          <a:xfrm>
            <a:off x="436756" y="1229870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Reaction Formation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You act the opposite of how you really feel.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Example: Treating someone you dislike with extreme kindness.</a:t>
            </a:r>
          </a:p>
        </p:txBody>
      </p:sp>
    </p:spTree>
    <p:extLst>
      <p:ext uri="{BB962C8B-B14F-4D97-AF65-F5344CB8AC3E}">
        <p14:creationId xmlns:p14="http://schemas.microsoft.com/office/powerpoint/2010/main" val="1972765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91D3A4-5A66-07CE-A7F3-E634BC14B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135" name="Rectangle 4813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130" name="Picture 2" descr="Understanding Sublimation in Psychology">
            <a:extLst>
              <a:ext uri="{FF2B5EF4-FFF2-40B4-BE49-F238E27FC236}">
                <a16:creationId xmlns:a16="http://schemas.microsoft.com/office/drawing/2014/main" id="{D8625D16-6D6F-762F-5E95-4992593B8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8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7" name="Rectangle 4813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FD6315-842F-C5C7-ACE1-552C067995A6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Sublimation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You turn unacceptable urges into acceptable actions.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Example: Channeling anger into sports or art instead of violence.</a:t>
            </a:r>
          </a:p>
        </p:txBody>
      </p:sp>
    </p:spTree>
    <p:extLst>
      <p:ext uri="{BB962C8B-B14F-4D97-AF65-F5344CB8AC3E}">
        <p14:creationId xmlns:p14="http://schemas.microsoft.com/office/powerpoint/2010/main" val="176124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9F1E0-D393-0A55-ADA5-12428883F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159" name="Rectangle 4915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154" name="Picture 2" descr="Compensation as a Defense Mechanism: What is Overcompensation?">
            <a:extLst>
              <a:ext uri="{FF2B5EF4-FFF2-40B4-BE49-F238E27FC236}">
                <a16:creationId xmlns:a16="http://schemas.microsoft.com/office/drawing/2014/main" id="{4881BBF3-04C1-5524-A0FA-1484968C9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9" r="1" b="1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61" name="Rectangle 4916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6F104-924B-B054-E83D-B018EB075302}"/>
              </a:ext>
            </a:extLst>
          </p:cNvPr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Compensation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You focus on strengths to make up for weaknesses.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Example: A student poor in academics excelling in sports.</a:t>
            </a:r>
          </a:p>
        </p:txBody>
      </p:sp>
    </p:spTree>
    <p:extLst>
      <p:ext uri="{BB962C8B-B14F-4D97-AF65-F5344CB8AC3E}">
        <p14:creationId xmlns:p14="http://schemas.microsoft.com/office/powerpoint/2010/main" val="1660408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5A604-5517-F7F5-9D65-923F608F2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58D323-D507-910C-41AE-5B3452245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50" y="115516"/>
            <a:ext cx="116459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Key Points:</a:t>
            </a:r>
          </a:p>
          <a:p>
            <a:pPr marL="3635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Proposed by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Claudius Ptolemy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 Greek astronomer, around 150 CE.</a:t>
            </a:r>
          </a:p>
          <a:p>
            <a:pPr marL="363538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explained the movements of heavenly bodies using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circles within circles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(called </a:t>
            </a: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epicycles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330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9CE9CF-85A7-5B4B-91BF-BB7E918B2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183" name="Rectangle 5018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178" name="Picture 2" descr="Understanding the Defense Mechanism of Identification with Aggressor">
            <a:extLst>
              <a:ext uri="{FF2B5EF4-FFF2-40B4-BE49-F238E27FC236}">
                <a16:creationId xmlns:a16="http://schemas.microsoft.com/office/drawing/2014/main" id="{BAFB0139-2404-51D1-F356-D5B1CFCC1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" r="-1" b="-1"/>
          <a:stretch>
            <a:fillRect/>
          </a:stretch>
        </p:blipFill>
        <p:spPr bwMode="auto">
          <a:xfrm>
            <a:off x="1" y="10"/>
            <a:ext cx="693639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120C16-1691-D0DB-72A7-D66FFB1AB5FD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</a:t>
            </a:r>
            <a:r>
              <a:rPr lang="en-US" sz="2000" b="1" dirty="0"/>
              <a:t>Identification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You imitate someone you admire to feel stronger or more accepted.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Example: A child copying a favorite teacher’s behavior.</a:t>
            </a:r>
          </a:p>
        </p:txBody>
      </p:sp>
    </p:spTree>
    <p:extLst>
      <p:ext uri="{BB962C8B-B14F-4D97-AF65-F5344CB8AC3E}">
        <p14:creationId xmlns:p14="http://schemas.microsoft.com/office/powerpoint/2010/main" val="4354991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1B5205-D463-AE53-4DA6-44726C1A0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07" name="Rectangle 5120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0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A5D496-C43A-66DF-AACF-79E41F9067A2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Intellectualization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You focus on facts and logic to avoid emotions.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Example: Talking about a loved one’s death using medical terms instead of expressing grief.</a:t>
            </a:r>
          </a:p>
        </p:txBody>
      </p:sp>
      <p:pic>
        <p:nvPicPr>
          <p:cNvPr id="51202" name="Picture 2" descr="Intellectualization in Grief: Defense Mechanisms Demystified">
            <a:extLst>
              <a:ext uri="{FF2B5EF4-FFF2-40B4-BE49-F238E27FC236}">
                <a16:creationId xmlns:a16="http://schemas.microsoft.com/office/drawing/2014/main" id="{DC3B5A89-FE67-35FA-3F59-9142BFF4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884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231" name="Rectangle 522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226" name="Picture 2" descr="Repression in Psychology">
            <a:extLst>
              <a:ext uri="{FF2B5EF4-FFF2-40B4-BE49-F238E27FC236}">
                <a16:creationId xmlns:a16="http://schemas.microsoft.com/office/drawing/2014/main" id="{490FAF58-F4C8-3FA2-409A-D4C6C1B5A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>
            <a:fillRect/>
          </a:stretch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33" name="Rectangle 522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4E69A-6289-552B-865C-FF2541625BA8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Suppression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You consciously choose to set aside upsetting thoughts (unlike repression, which is unconscious).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Example: Deciding not to think about a fight until you’ve calmed down.</a:t>
            </a:r>
          </a:p>
        </p:txBody>
      </p:sp>
    </p:spTree>
    <p:extLst>
      <p:ext uri="{BB962C8B-B14F-4D97-AF65-F5344CB8AC3E}">
        <p14:creationId xmlns:p14="http://schemas.microsoft.com/office/powerpoint/2010/main" val="10468118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294D0-BD7B-6D81-0AC0-251147E90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0BC2F-7EBD-78B2-E87F-82854442764E}"/>
              </a:ext>
            </a:extLst>
          </p:cNvPr>
          <p:cNvSpPr txBox="1">
            <a:spLocks/>
          </p:cNvSpPr>
          <p:nvPr/>
        </p:nvSpPr>
        <p:spPr>
          <a:xfrm>
            <a:off x="1524000" y="1936403"/>
            <a:ext cx="9144000" cy="23876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latin typeface="Chalkboard SE" panose="03050602040202020205" pitchFamily="66" charset="77"/>
              </a:rPr>
              <a:t>Turing’s Revolution (Theory of Computation)</a:t>
            </a:r>
          </a:p>
        </p:txBody>
      </p:sp>
    </p:spTree>
    <p:extLst>
      <p:ext uri="{BB962C8B-B14F-4D97-AF65-F5344CB8AC3E}">
        <p14:creationId xmlns:p14="http://schemas.microsoft.com/office/powerpoint/2010/main" val="38729299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D8A27F-FC00-FFF2-2C96-D507A3523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029" y="1715957"/>
            <a:ext cx="1045315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Mathematicians were trying to answer a big question called the 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“decision problem”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(</a:t>
            </a:r>
            <a:r>
              <a:rPr kumimoji="0" lang="en-US" altLang="en-US" sz="3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Entscheidungsproblem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) — could there be a single method or machine that decides whether any mathematical statement is true or false?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33543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280" name="Rectangle 54279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82" name="Rectangle 54281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275" name="Picture 3" descr="Mechanical Wooden Turing Machine | Hackaday">
            <a:extLst>
              <a:ext uri="{FF2B5EF4-FFF2-40B4-BE49-F238E27FC236}">
                <a16:creationId xmlns:a16="http://schemas.microsoft.com/office/drawing/2014/main" id="{5A010FA3-35C0-255A-5293-0AE898E17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"/>
          <a:stretch>
            <a:fillRect/>
          </a:stretch>
        </p:blipFill>
        <p:spPr bwMode="auto">
          <a:xfrm>
            <a:off x="180975" y="182880"/>
            <a:ext cx="11823637" cy="6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8C0992-F022-232A-D5AD-3B65CE7CD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26300"/>
            <a:ext cx="10165218" cy="25884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Turing’s idea (1936)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Turing imagined a simple, abstract machine that could perform any calculation if given the right instructions — later called the 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Turing Machine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61962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EFC239-973B-48FC-939B-511BEF5C7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31" y="1324710"/>
            <a:ext cx="1079633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Turing machine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is a simple model of a computer, created by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Alan Turing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in 1936. It’s not a physical machine but a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theoretical concept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that helps explain how computation works.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2600A0-9405-0419-9FA4-A59E8D616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30" y="2209303"/>
            <a:ext cx="10796337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 it Works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Turing machine has three main parts: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Tape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– an infinite strip divided into cells. Each cell holds one symbol (like 0, 1, or blank). It acts as the machine’s memory.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Head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– reads and writes symbols on the tape and can move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left or right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one cell at a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Control unit (state machine)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– a set of rules that tells the machine what to do based on: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symbol it reads, and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state it’s currently 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69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D58E0F-A44E-290D-3A16-AA0623590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258" y="455817"/>
            <a:ext cx="5159828" cy="61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Process: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head reads a symbol on the tape.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Based on its current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 the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symbol read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it: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writes a new symbol (or overwrites it),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moves the head left or right, and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switches to a new state.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process repeats until it reaches a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halt state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6323" name="Picture 3" descr="Turing Machines | Brilliant Math &amp; Science Wiki">
            <a:extLst>
              <a:ext uri="{FF2B5EF4-FFF2-40B4-BE49-F238E27FC236}">
                <a16:creationId xmlns:a16="http://schemas.microsoft.com/office/drawing/2014/main" id="{877AA1E5-976C-75F1-8755-6FC898560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086" y="599699"/>
            <a:ext cx="6509656" cy="384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587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4B3E1B-0E84-CCF2-334B-4B6CED6C8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886" y="366623"/>
            <a:ext cx="11087100" cy="61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It’s For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Turing machine was designed to show what can (and cannot) be computed. It’s used for: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Explaining computation: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It defines what it means for something to be “computable.”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Building modern computers: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All modern computers are based on this same logic—reading, writing, and processing data step by step.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Studying algorithms: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Computer scientists use Turing machines to prove whether problems can be solved by any computer program.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355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CED417-FD56-1956-896E-C783CA335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28" y="1048417"/>
            <a:ext cx="1139734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Simple Example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Imagine a Turing machine that adds two binary numbers.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reads the bits on the tape, processes them one by one according to its rules, writes the result, and halts when done.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B8ACBC-09C3-5CF9-D82A-986E8C0AE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328" y="3703414"/>
            <a:ext cx="1139734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short, a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Turing machine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is a simple but powerful idea that shows how any computer or algorithm works—by following a sequence of logical steps using symbols on memory.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07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BAF217DD-2422-4895-CD44-BD666886E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66" y="154884"/>
            <a:ext cx="9697267" cy="670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005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0B0CA8-6CA4-0BDD-D352-317EB6E30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842" y="789057"/>
            <a:ext cx="1015881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Turing Revolution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is significant because it laid the foundation for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modern computing and artificial intelligence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Here’s a clear summary: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131E94-71C0-CE95-A423-5A8096F74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73" y="1969194"/>
            <a:ext cx="1142488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1. Defined What “Computation” Means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Before Turing, no one had a precise idea of what it meant to “calculate” or “compute.”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His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Turing machine model (1936)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formally described how a machine could follow rules to solve any problem that can be computed.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 This became the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theoretical basis of all computers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051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580EFB-45C1-3EC5-6C1C-FEA55A6D5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96" y="1202088"/>
            <a:ext cx="11910007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 Inspired Modern Computers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Turing’s model showed that a simple machine could simulate any other machine.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led to the concept of the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“universal machine”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— what we now call a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general-purpose computer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 Every laptop, phone, and server works on the same principle Turing described.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0408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C65558-515B-25D4-8C4F-851CA729D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542" y="563569"/>
            <a:ext cx="11119758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Advanced Artificial Intelligence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1950, Turing proposed the idea that machines could </a:t>
            </a: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“think”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and created the </a:t>
            </a: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Turing Test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to measure AI behavior.</a:t>
            </a:r>
            <a:b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 This started the entire </a:t>
            </a:r>
            <a:r>
              <a:rPr kumimoji="0" lang="en-US" altLang="en-US" sz="3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field of AI research</a:t>
            </a: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5472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23C8BC-014C-4FC3-02EF-B0E9B9AEB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409036"/>
            <a:ext cx="1193618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Changed Cryptography and Wartime Technology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During World War II, Turing helped </a:t>
            </a:r>
            <a:r>
              <a:rPr kumimoji="0" lang="en-US" altLang="en-US" sz="25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break the German Enigma code</a:t>
            </a:r>
            <a: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saving millions of lives.</a:t>
            </a:r>
            <a:b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 His methods showed the real-world power of logical computation.</a:t>
            </a:r>
            <a:endParaRPr kumimoji="0" lang="en-US" altLang="en-US" sz="2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1060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E4B31C-F11B-69F2-DD24-5BFAD43AA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258" y="653965"/>
            <a:ext cx="11609613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Shaped Computer Science and Logic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Turing’s work connected </a:t>
            </a:r>
            <a:r>
              <a:rPr kumimoji="0" lang="en-US" altLang="en-US" sz="25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mathematics, logic, and engineering</a:t>
            </a:r>
            <a: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proving that many problems could be analyzed through computation.</a:t>
            </a:r>
            <a:b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→ It made computer science an academic discipline.</a:t>
            </a:r>
            <a:endParaRPr kumimoji="0" lang="en-US" altLang="en-US" sz="2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5728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7ED5A3-BFBA-98E6-2931-9B8E9E2DD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00" y="372795"/>
            <a:ext cx="11151799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The </a:t>
            </a:r>
            <a:r>
              <a:rPr kumimoji="0" lang="en-US" altLang="en-US" sz="25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Turing Revolution</a:t>
            </a:r>
            <a: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 transformed abstract logic into practical machines.</a:t>
            </a:r>
            <a:b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It defined what computers are, how they think, and how they can solve problems — shaping </a:t>
            </a:r>
            <a:r>
              <a:rPr kumimoji="0" lang="en-US" altLang="en-US" sz="25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</a:rPr>
              <a:t>the digital world we live in today</a:t>
            </a:r>
            <a:r>
              <a:rPr kumimoji="0" lang="en-US" altLang="en-US" sz="2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kumimoji="0" lang="en-US" altLang="en-US" sz="2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1033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FC2F83-714A-2D07-4970-6571CC6F2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F97290-D6B3-68D9-4281-E070B348F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" y="2872899"/>
            <a:ext cx="4243589" cy="33206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200" b="1" i="0" u="none" strike="noStrike" cap="none" normalizeH="0" baseline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200" b="1" i="0" u="none" strike="noStrike" cap="none" normalizeH="0" baseline="0">
                <a:ln>
                  <a:noFill/>
                </a:ln>
                <a:effectLst/>
              </a:rPr>
              <a:t>Key Points:</a:t>
            </a:r>
          </a:p>
          <a:p>
            <a:pPr marL="363538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It matched what people could </a:t>
            </a:r>
            <a:r>
              <a:rPr kumimoji="0" lang="en-US" altLang="en-US" sz="2200" b="0" i="1" u="none" strike="noStrike" cap="none" normalizeH="0" baseline="0">
                <a:ln>
                  <a:noFill/>
                </a:ln>
                <a:effectLst/>
              </a:rPr>
              <a:t>see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</a:rPr>
              <a:t> — the Sun and stars seemed to move around Earth.</a:t>
            </a:r>
          </a:p>
        </p:txBody>
      </p:sp>
      <p:pic>
        <p:nvPicPr>
          <p:cNvPr id="4100" name="Picture 4" descr="Astronomical Telescope Animations - Free Download in GIF, Lottie JSON">
            <a:extLst>
              <a:ext uri="{FF2B5EF4-FFF2-40B4-BE49-F238E27FC236}">
                <a16:creationId xmlns:a16="http://schemas.microsoft.com/office/drawing/2014/main" id="{2EEADE00-C9CE-FD88-C841-47942FC34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" r="2" b="2"/>
          <a:stretch>
            <a:fillRect/>
          </a:stretch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231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61BB55-F87A-45FF-5856-557C571D5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igion &amp; Astronomy: From Galileo to Aliens | Space">
            <a:extLst>
              <a:ext uri="{FF2B5EF4-FFF2-40B4-BE49-F238E27FC236}">
                <a16:creationId xmlns:a16="http://schemas.microsoft.com/office/drawing/2014/main" id="{D4A3EC76-75D8-AE84-0EEA-DA9FD9998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80"/>
          <a:stretch>
            <a:fillRect/>
          </a:stretch>
        </p:blipFill>
        <p:spPr bwMode="auto"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D1FA65-59E7-313F-6F36-ED6B40DF0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7734" y="774700"/>
            <a:ext cx="5291663" cy="55927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200" b="1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</a:rPr>
              <a:t>Key Points:</a:t>
            </a:r>
          </a:p>
          <a:p>
            <a:pPr marL="363538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</a:rPr>
              <a:t>Supported by the 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</a:rPr>
              <a:t>Church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</a:rPr>
              <a:t> because it fit the belief that humans and Earth were the center of God’s creation.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69762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What Is The Heliocentric Theory? - The Planets">
            <a:extLst>
              <a:ext uri="{FF2B5EF4-FFF2-40B4-BE49-F238E27FC236}">
                <a16:creationId xmlns:a16="http://schemas.microsoft.com/office/drawing/2014/main" id="{3F831627-D352-F32B-23DF-71C515CF5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54" y="67570"/>
            <a:ext cx="12018740" cy="67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5D3854-1998-7A36-941A-E1839EA85707}"/>
              </a:ext>
            </a:extLst>
          </p:cNvPr>
          <p:cNvSpPr txBox="1"/>
          <p:nvPr/>
        </p:nvSpPr>
        <p:spPr>
          <a:xfrm>
            <a:off x="406400" y="1120676"/>
            <a:ext cx="1178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	1543: Nicolaus Copernicus published “On the Revolutions of the Heavenly Spheres,” introducing the heliocentric model (sun-centered).</a:t>
            </a:r>
          </a:p>
          <a:p>
            <a:r>
              <a:rPr lang="en-US" sz="3600" dirty="0"/>
              <a:t>	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5013AEA-944E-41C6-B914-B561269CB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3705999"/>
            <a:ext cx="1094917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Copernicus believed the 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sun is the center of the solar system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because the 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Earth-centered model didn’t make sense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what he observed.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331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4377</TotalTime>
  <Words>2386</Words>
  <Application>Microsoft Office PowerPoint</Application>
  <PresentationFormat>Widescreen</PresentationFormat>
  <Paragraphs>164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Meiryo</vt:lpstr>
      <vt:lpstr>Aptos</vt:lpstr>
      <vt:lpstr>Aptos Display</vt:lpstr>
      <vt:lpstr>Arial</vt:lpstr>
      <vt:lpstr>Calibri</vt:lpstr>
      <vt:lpstr>Chalkboard SE</vt:lpstr>
      <vt:lpstr>-webkit-standard</vt:lpstr>
      <vt:lpstr>Office Theme</vt:lpstr>
      <vt:lpstr>PowerPoint Presentation</vt:lpstr>
      <vt:lpstr>Copernican Revolution (Heliocentric Model)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Analyn Tolentino</dc:creator>
  <cp:lastModifiedBy>Whon Jick</cp:lastModifiedBy>
  <cp:revision>31</cp:revision>
  <dcterms:created xsi:type="dcterms:W3CDTF">2025-10-07T01:16:57Z</dcterms:created>
  <dcterms:modified xsi:type="dcterms:W3CDTF">2025-10-18T15:26:42Z</dcterms:modified>
</cp:coreProperties>
</file>